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 진연" initials="이진" lastIdx="1" clrIdx="0">
    <p:extLst>
      <p:ext uri="{19B8F6BF-5375-455C-9EA6-DF929625EA0E}">
        <p15:presenceInfo xmlns:p15="http://schemas.microsoft.com/office/powerpoint/2012/main" userId="1b1cbd7d3567866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9FCD"/>
    <a:srgbClr val="EAE2E8"/>
    <a:srgbClr val="FFCCFF"/>
    <a:srgbClr val="FFFFFF"/>
    <a:srgbClr val="FEC8F2"/>
    <a:srgbClr val="F6D5C0"/>
    <a:srgbClr val="FFFFCC"/>
    <a:srgbClr val="CEA2CE"/>
    <a:srgbClr val="A8A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8" autoAdjust="0"/>
  </p:normalViewPr>
  <p:slideViewPr>
    <p:cSldViewPr>
      <p:cViewPr>
        <p:scale>
          <a:sx n="50" d="100"/>
          <a:sy n="50" d="100"/>
        </p:scale>
        <p:origin x="2298" y="8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46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코어 고딕 E 1 Thin" pitchFamily="34" charset="-127"/>
                <a:ea typeface="코어 고딕 E 1 Thin" pitchFamily="34" charset="-127"/>
              </a:defRPr>
            </a:pP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[</a:t>
            </a:r>
            <a:r>
              <a:rPr lang="ko-KR" altLang="en-US" sz="1200" dirty="0">
                <a:latin typeface="코어 고딕 E 1 Thin" pitchFamily="34" charset="-127"/>
                <a:ea typeface="코어 고딕 E 1 Thin" pitchFamily="34" charset="-127"/>
              </a:rPr>
              <a:t>환자에 대한 관심도</a:t>
            </a: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]</a:t>
            </a:r>
            <a:endParaRPr lang="ko-KR" altLang="en-US" sz="1200" dirty="0">
              <a:latin typeface="코어 고딕 E 1 Thin" pitchFamily="34" charset="-127"/>
              <a:ea typeface="코어 고딕 E 1 Thin" pitchFamily="34" charset="-127"/>
            </a:endParaRPr>
          </a:p>
        </c:rich>
      </c:tx>
      <c:layout>
        <c:manualLayout>
          <c:xMode val="edge"/>
          <c:yMode val="edge"/>
          <c:x val="0.14732075366051681"/>
          <c:y val="9.142789494670905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68461229784336"/>
          <c:y val="0.23464133348744626"/>
          <c:w val="0.74463077540431333"/>
          <c:h val="0.6310340510916354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환자 관심 및 서비스</c:v>
                </c:pt>
              </c:strCache>
            </c:strRef>
          </c:tx>
          <c:explosion val="10"/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5DF-4FCE-BECC-C4CEDDDF24EB}"/>
              </c:ext>
            </c:extLst>
          </c:dPt>
          <c:dPt>
            <c:idx val="3"/>
            <c:bubble3D val="0"/>
            <c:spPr>
              <a:solidFill>
                <a:srgbClr val="C00000">
                  <a:alpha val="79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35DF-4FCE-BECC-C4CEDDDF24EB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35DF-4FCE-BECC-C4CEDDDF24EB}"/>
              </c:ext>
            </c:extLst>
          </c:dPt>
          <c:dLbls>
            <c:dLbl>
              <c:idx val="0"/>
              <c:layout>
                <c:manualLayout>
                  <c:x val="-0.24296126244669039"/>
                  <c:y val="-1.3802602879913983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/>
                      <a:t>3.25%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778241272152076"/>
                      <c:h val="0.148863362833426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F68E-44F6-8377-4ECEB69E2692}"/>
                </c:ext>
              </c:extLst>
            </c:dLbl>
            <c:dLbl>
              <c:idx val="1"/>
              <c:layout>
                <c:manualLayout>
                  <c:x val="-7.70364978489506E-2"/>
                  <c:y val="7.8254005992560244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5.25%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40539582108493"/>
                      <c:h val="0.186372241657597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F68E-44F6-8377-4ECEB69E2692}"/>
                </c:ext>
              </c:extLst>
            </c:dLbl>
            <c:dLbl>
              <c:idx val="2"/>
              <c:layout>
                <c:manualLayout>
                  <c:x val="-0.11555474677342591"/>
                  <c:y val="-4.6756515690968184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33.25%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07215580876659"/>
                      <c:h val="8.087851996461760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5DF-4FCE-BECC-C4CEDDDF24EB}"/>
                </c:ext>
              </c:extLst>
            </c:dLbl>
            <c:dLbl>
              <c:idx val="3"/>
              <c:layout>
                <c:manualLayout>
                  <c:x val="0.23110949354685179"/>
                  <c:y val="-0.1330549948093028"/>
                </c:manualLayout>
              </c:layout>
              <c:tx>
                <c:rich>
                  <a:bodyPr/>
                  <a:lstStyle/>
                  <a:p>
                    <a:r>
                      <a:rPr lang="en-US" altLang="ko-KR"/>
                      <a:t>46.25%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70185802140783"/>
                      <c:h val="0.186372241657597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5DF-4FCE-BECC-C4CEDDDF24EB}"/>
                </c:ext>
              </c:extLst>
            </c:dLbl>
            <c:dLbl>
              <c:idx val="4"/>
              <c:layout>
                <c:manualLayout>
                  <c:x val="0.1052833692619241"/>
                  <c:y val="8.37459556125244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DF-4FCE-BECC-C4CEDDDF2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경기천년제목 Bold" pitchFamily="18" charset="-127"/>
                    <a:ea typeface="경기천년제목 Bold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5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매우불만족</c:v>
                </c:pt>
                <c:pt idx="1">
                  <c:v>불만족</c:v>
                </c:pt>
                <c:pt idx="2">
                  <c:v>보통</c:v>
                </c:pt>
                <c:pt idx="3">
                  <c:v>만족</c:v>
                </c:pt>
                <c:pt idx="4">
                  <c:v>매우만족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3.25</c:v>
                </c:pt>
                <c:pt idx="1">
                  <c:v>5.25</c:v>
                </c:pt>
                <c:pt idx="2">
                  <c:v>33.25</c:v>
                </c:pt>
                <c:pt idx="3">
                  <c:v>46.25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DF-4FCE-BECC-C4CEDDDF2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1"/>
      <c:txPr>
        <a:bodyPr/>
        <a:lstStyle/>
        <a:p>
          <a:pPr>
            <a:defRPr sz="850">
              <a:latin typeface="코어 고딕 E 1 Thin" pitchFamily="34" charset="-127"/>
              <a:ea typeface="코어 고딕 E 1 Thin" pitchFamily="34" charset="-127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rgbClr val="FFFFCC"/>
    </a:solidFill>
    <a:ln>
      <a:solidFill>
        <a:prstClr val="black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코어 고딕 E 1 Thin" pitchFamily="34" charset="-127"/>
                <a:ea typeface="코어 고딕 E 1 Thin" pitchFamily="34" charset="-127"/>
              </a:defRPr>
            </a:pP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[</a:t>
            </a:r>
            <a:r>
              <a:rPr lang="ko-KR" altLang="en-US" sz="1200" dirty="0" err="1">
                <a:latin typeface="코어 고딕 E 1 Thin" pitchFamily="34" charset="-127"/>
                <a:ea typeface="코어 고딕 E 1 Thin" pitchFamily="34" charset="-127"/>
              </a:rPr>
              <a:t>영양실</a:t>
            </a:r>
            <a:r>
              <a:rPr lang="ko-KR" altLang="en-US" sz="1200" dirty="0">
                <a:latin typeface="코어 고딕 E 1 Thin" pitchFamily="34" charset="-127"/>
                <a:ea typeface="코어 고딕 E 1 Thin" pitchFamily="34" charset="-127"/>
              </a:rPr>
              <a:t> 만족도</a:t>
            </a: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]</a:t>
            </a:r>
            <a:endParaRPr lang="ko-KR" altLang="en-US" sz="1200" dirty="0">
              <a:latin typeface="코어 고딕 E 1 Thin" pitchFamily="34" charset="-127"/>
              <a:ea typeface="코어 고딕 E 1 Thin" pitchFamily="34" charset="-127"/>
            </a:endParaRPr>
          </a:p>
        </c:rich>
      </c:tx>
      <c:layout>
        <c:manualLayout>
          <c:xMode val="edge"/>
          <c:yMode val="edge"/>
          <c:x val="0.26931260832687981"/>
          <c:y val="2.539675976449149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43599955747318"/>
          <c:y val="0.28750833389659208"/>
          <c:w val="0.74883612137391409"/>
          <c:h val="0.4794475129282934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영양실</c:v>
                </c:pt>
              </c:strCache>
            </c:strRef>
          </c:tx>
          <c:explosion val="10"/>
          <c:dPt>
            <c:idx val="1"/>
            <c:bubble3D val="0"/>
            <c:spPr>
              <a:solidFill>
                <a:srgbClr val="7030A0">
                  <a:alpha val="8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1-CF59-4A5F-B47D-58A40F031E36}"/>
              </c:ext>
            </c:extLst>
          </c:dPt>
          <c:dPt>
            <c:idx val="2"/>
            <c:bubble3D val="0"/>
            <c:spPr>
              <a:solidFill>
                <a:srgbClr val="9F9FCD"/>
              </a:solidFill>
            </c:spPr>
            <c:extLst>
              <c:ext xmlns:c16="http://schemas.microsoft.com/office/drawing/2014/chart" uri="{C3380CC4-5D6E-409C-BE32-E72D297353CC}">
                <c16:uniqueId val="{00000003-CF59-4A5F-B47D-58A40F031E36}"/>
              </c:ext>
            </c:extLst>
          </c:dPt>
          <c:dPt>
            <c:idx val="3"/>
            <c:bubble3D val="0"/>
            <c:spPr>
              <a:solidFill>
                <a:schemeClr val="accent3">
                  <a:alpha val="79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F59-4A5F-B47D-58A40F031E36}"/>
              </c:ext>
            </c:extLst>
          </c:dPt>
          <c:dPt>
            <c:idx val="4"/>
            <c:bubble3D val="0"/>
            <c:spPr>
              <a:solidFill>
                <a:srgbClr val="A8AA56"/>
              </a:solidFill>
            </c:spPr>
            <c:extLst>
              <c:ext xmlns:c16="http://schemas.microsoft.com/office/drawing/2014/chart" uri="{C3380CC4-5D6E-409C-BE32-E72D297353CC}">
                <c16:uniqueId val="{00000007-CF59-4A5F-B47D-58A40F031E36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2E-49AC-83BD-3B20879F654F}"/>
                </c:ext>
              </c:extLst>
            </c:dLbl>
            <c:dLbl>
              <c:idx val="1"/>
              <c:layout>
                <c:manualLayout>
                  <c:x val="0.11708522329166195"/>
                  <c:y val="1.5318094489886632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/>
                      <a:t>1.25%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432274956669245"/>
                      <c:h val="0.1054937216929794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CF59-4A5F-B47D-58A40F031E36}"/>
                </c:ext>
              </c:extLst>
            </c:dLbl>
            <c:dLbl>
              <c:idx val="2"/>
              <c:layout>
                <c:manualLayout>
                  <c:x val="-0.3160429804181879"/>
                  <c:y val="-0.20472445741339371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80.83%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34354832761734"/>
                      <c:h val="0.192420548367994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CF59-4A5F-B47D-58A40F031E36}"/>
                </c:ext>
              </c:extLst>
            </c:dLbl>
            <c:dLbl>
              <c:idx val="3"/>
              <c:layout>
                <c:manualLayout>
                  <c:x val="0.15221079027916068"/>
                  <c:y val="0.14605204283100479"/>
                </c:manualLayout>
              </c:layout>
              <c:tx>
                <c:rich>
                  <a:bodyPr/>
                  <a:lstStyle/>
                  <a:p>
                    <a:r>
                      <a:rPr lang="en-US" altLang="ko-KR"/>
                      <a:t>14.17%</a:t>
                    </a:r>
                  </a:p>
                  <a:p>
                    <a:endParaRPr lang="en-US" altLang="ko-KR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44792934321642"/>
                      <c:h val="0.2813165911812786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CF59-4A5F-B47D-58A40F031E36}"/>
                </c:ext>
              </c:extLst>
            </c:dLbl>
            <c:dLbl>
              <c:idx val="4"/>
              <c:layout>
                <c:manualLayout>
                  <c:x val="6.7409282000221241E-3"/>
                  <c:y val="-8.076038176359681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3.75%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008942729652982"/>
                      <c:h val="0.187638166317912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CF59-4A5F-B47D-58A40F031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경기천년제목 Bold" pitchFamily="18" charset="-127"/>
                    <a:ea typeface="경기천년제목 Bold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매우불만족</c:v>
                </c:pt>
                <c:pt idx="1">
                  <c:v>불만족</c:v>
                </c:pt>
                <c:pt idx="2">
                  <c:v>보통</c:v>
                </c:pt>
                <c:pt idx="3">
                  <c:v>만족</c:v>
                </c:pt>
                <c:pt idx="4">
                  <c:v>매우만족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1.25</c:v>
                </c:pt>
                <c:pt idx="2">
                  <c:v>80.83</c:v>
                </c:pt>
                <c:pt idx="3">
                  <c:v>14.17</c:v>
                </c:pt>
                <c:pt idx="4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59-4A5F-B47D-58A40F031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1"/>
      <c:txPr>
        <a:bodyPr/>
        <a:lstStyle/>
        <a:p>
          <a:pPr>
            <a:defRPr sz="850">
              <a:latin typeface="코어 고딕 E 1 Thin" pitchFamily="34" charset="-127"/>
              <a:ea typeface="코어 고딕 E 1 Thin" pitchFamily="34" charset="-127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rgbClr val="F6D5C0"/>
    </a:solidFill>
    <a:ln>
      <a:solidFill>
        <a:prstClr val="black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코어 고딕 E 1 Thin" pitchFamily="34" charset="-127"/>
                <a:ea typeface="코어 고딕 E 1 Thin" pitchFamily="34" charset="-127"/>
              </a:defRPr>
            </a:pP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[</a:t>
            </a:r>
            <a:r>
              <a:rPr lang="ko-KR" altLang="en-US" sz="1200" dirty="0">
                <a:latin typeface="코어 고딕 E 1 Thin" pitchFamily="34" charset="-127"/>
                <a:ea typeface="코어 고딕 E 1 Thin" pitchFamily="34" charset="-127"/>
              </a:rPr>
              <a:t>환경 시설  만족도</a:t>
            </a: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]</a:t>
            </a:r>
            <a:endParaRPr lang="ko-KR" altLang="en-US" sz="1200" dirty="0">
              <a:latin typeface="코어 고딕 E 1 Thin" pitchFamily="34" charset="-127"/>
              <a:ea typeface="코어 고딕 E 1 Thin" pitchFamily="34" charset="-127"/>
            </a:endParaRPr>
          </a:p>
        </c:rich>
      </c:tx>
      <c:layout>
        <c:manualLayout>
          <c:xMode val="edge"/>
          <c:yMode val="edge"/>
          <c:x val="0.16549338068020195"/>
          <c:y val="4.8484509135703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04952947614875"/>
          <c:y val="0.2313857797031339"/>
          <c:w val="0.84059175156621269"/>
          <c:h val="0.5869955468908406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환경시설</c:v>
                </c:pt>
              </c:strCache>
            </c:strRef>
          </c:tx>
          <c:explosion val="10"/>
          <c:dPt>
            <c:idx val="1"/>
            <c:bubble3D val="0"/>
            <c:spPr>
              <a:solidFill>
                <a:schemeClr val="accent4">
                  <a:lumMod val="75000"/>
                  <a:alpha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C31F-4ECF-B544-A2F20960160E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31F-4ECF-B544-A2F20960160E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  <a:alpha val="79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C31F-4ECF-B544-A2F20960160E}"/>
              </c:ext>
            </c:extLst>
          </c:dPt>
          <c:dPt>
            <c:idx val="4"/>
            <c:bubble3D val="0"/>
            <c:spPr>
              <a:solidFill>
                <a:srgbClr val="CEA2CE"/>
              </a:solidFill>
            </c:spPr>
            <c:extLst>
              <c:ext xmlns:c16="http://schemas.microsoft.com/office/drawing/2014/chart" uri="{C3380CC4-5D6E-409C-BE32-E72D297353CC}">
                <c16:uniqueId val="{00000007-C31F-4ECF-B544-A2F20960160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A1-4C60-A8A0-30D6F6DC4CB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1F-4ECF-B544-A2F20960160E}"/>
                </c:ext>
              </c:extLst>
            </c:dLbl>
            <c:dLbl>
              <c:idx val="2"/>
              <c:layout>
                <c:manualLayout>
                  <c:x val="-0.10486026243997584"/>
                  <c:y val="-6.5618118502073289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40.61%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36648602830131"/>
                      <c:h val="0.2087941362276702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C31F-4ECF-B544-A2F20960160E}"/>
                </c:ext>
              </c:extLst>
            </c:dLbl>
            <c:dLbl>
              <c:idx val="3"/>
              <c:layout>
                <c:manualLayout>
                  <c:x val="0.22524091973319837"/>
                  <c:y val="-0.19421602650667374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15.38%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35758578264964"/>
                      <c:h val="0.1847158788868382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C31F-4ECF-B544-A2F20960160E}"/>
                </c:ext>
              </c:extLst>
            </c:dLbl>
            <c:dLbl>
              <c:idx val="4"/>
              <c:layout>
                <c:manualLayout>
                  <c:x val="0.18933801594061564"/>
                  <c:y val="6.1203143721630208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z="1100" dirty="0"/>
                      <a:t>35.06%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17330996144463"/>
                      <c:h val="0.1680935248772471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C31F-4ECF-B544-A2F209601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경기천년제목 Bold" pitchFamily="18" charset="-127"/>
                    <a:ea typeface="경기천년제목 Bold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매우불만족</c:v>
                </c:pt>
                <c:pt idx="1">
                  <c:v>불만족</c:v>
                </c:pt>
                <c:pt idx="2">
                  <c:v>보통</c:v>
                </c:pt>
                <c:pt idx="3">
                  <c:v>만족</c:v>
                </c:pt>
                <c:pt idx="4">
                  <c:v>매우만족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0.54</c:v>
                </c:pt>
                <c:pt idx="1">
                  <c:v>8.41</c:v>
                </c:pt>
                <c:pt idx="2">
                  <c:v>40.61</c:v>
                </c:pt>
                <c:pt idx="3">
                  <c:v>15.38</c:v>
                </c:pt>
                <c:pt idx="4">
                  <c:v>35.06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1F-4ECF-B544-A2F209601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3064392022285589E-2"/>
          <c:y val="0.77576166427043158"/>
          <c:w val="0.94108679282548857"/>
          <c:h val="0.22423833572956847"/>
        </c:manualLayout>
      </c:layout>
      <c:overlay val="0"/>
      <c:txPr>
        <a:bodyPr/>
        <a:lstStyle/>
        <a:p>
          <a:pPr>
            <a:defRPr sz="850">
              <a:latin typeface="코어 고딕 E 1 Thin" pitchFamily="34" charset="-127"/>
              <a:ea typeface="코어 고딕 E 1 Thin" pitchFamily="34" charset="-127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solidFill>
        <a:schemeClr val="tx1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baseline="0">
                <a:solidFill>
                  <a:schemeClr val="tx1"/>
                </a:solidFill>
                <a:latin typeface="코어 고딕 E 1 Thin" pitchFamily="34" charset="-127"/>
                <a:ea typeface="코어 고딕 E 1 Thin" pitchFamily="34" charset="-127"/>
                <a:cs typeface="+mn-cs"/>
              </a:defRPr>
            </a:pPr>
            <a:r>
              <a:rPr lang="en-US" sz="1200" b="1" u="none" dirty="0">
                <a:latin typeface="코어 고딕 E 1 Thin" pitchFamily="34" charset="-127"/>
                <a:ea typeface="코어 고딕 E 1 Thin" pitchFamily="34" charset="-127"/>
              </a:rPr>
              <a:t>[</a:t>
            </a:r>
            <a:r>
              <a:rPr lang="ko-KR" altLang="en-US" sz="1200" b="1" u="none" dirty="0">
                <a:latin typeface="코어 고딕 E 1 Thin" pitchFamily="34" charset="-127"/>
                <a:ea typeface="코어 고딕 E 1 Thin" pitchFamily="34" charset="-127"/>
              </a:rPr>
              <a:t>병원 전</a:t>
            </a:r>
            <a:r>
              <a:rPr lang="ko-KR" sz="1200" b="1" u="none" dirty="0">
                <a:latin typeface="코어 고딕 E 1 Thin" pitchFamily="34" charset="-127"/>
                <a:ea typeface="코어 고딕 E 1 Thin" pitchFamily="34" charset="-127"/>
              </a:rPr>
              <a:t>반 만족도</a:t>
            </a:r>
            <a:r>
              <a:rPr lang="en-US" sz="1200" b="1" u="none" dirty="0">
                <a:latin typeface="코어 고딕 E 1 Thin" pitchFamily="34" charset="-127"/>
                <a:ea typeface="코어 고딕 E 1 Thin" pitchFamily="34" charset="-127"/>
              </a:rPr>
              <a:t>]</a:t>
            </a:r>
            <a:endParaRPr lang="ko-KR" sz="1200" b="1" u="none" dirty="0">
              <a:latin typeface="코어 고딕 E 1 Thin" pitchFamily="34" charset="-127"/>
              <a:ea typeface="코어 고딕 E 1 Thin" pitchFamily="34" charset="-127"/>
            </a:endParaRPr>
          </a:p>
        </c:rich>
      </c:tx>
      <c:layout>
        <c:manualLayout>
          <c:xMode val="edge"/>
          <c:yMode val="edge"/>
          <c:x val="0.16549338068020206"/>
          <c:y val="4.8484509135703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baseline="0">
              <a:solidFill>
                <a:schemeClr val="tx1"/>
              </a:solidFill>
              <a:latin typeface="코어 고딕 E 1 Thin" pitchFamily="34" charset="-127"/>
              <a:ea typeface="코어 고딕 E 1 Thin" pitchFamily="34" charset="-127"/>
              <a:cs typeface="+mn-cs"/>
            </a:defRPr>
          </a:pPr>
          <a:endParaRPr lang="ko-KR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091355870333613E-2"/>
          <c:y val="0.22629820328433103"/>
          <c:w val="0.93001033057851235"/>
          <c:h val="0.6582214233436433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병원 전반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4F8-439A-8002-0227496AAA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4F8-439A-8002-0227496AAA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4F8-439A-8002-0227496AAA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94F8-439A-8002-0227496AAA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472B-49B5-8191-7BEE4F75AC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94F8-439A-8002-0227496AAAE1}"/>
              </c:ext>
            </c:extLst>
          </c:dPt>
          <c:dLbls>
            <c:dLbl>
              <c:idx val="0"/>
              <c:layout>
                <c:manualLayout>
                  <c:x val="-0.25342495481619315"/>
                  <c:y val="-8.4835136485253843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4.36%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14257160409191"/>
                      <c:h val="9.676570348563080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4F8-439A-8002-0227496AAAE1}"/>
                </c:ext>
              </c:extLst>
            </c:dLbl>
            <c:dLbl>
              <c:idx val="1"/>
              <c:layout>
                <c:manualLayout>
                  <c:x val="9.861588422261594E-2"/>
                  <c:y val="1.2739171173711893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2.38%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57760040598652"/>
                      <c:h val="0.1335488809935756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4F8-439A-8002-0227496AAAE1}"/>
                </c:ext>
              </c:extLst>
            </c:dLbl>
            <c:dLbl>
              <c:idx val="2"/>
              <c:layout>
                <c:manualLayout>
                  <c:x val="-6.9490649950973524E-2"/>
                  <c:y val="9.4650954200996128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34.13%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35623424149039"/>
                      <c:h val="0.209862527275618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94F8-439A-8002-0227496AAAE1}"/>
                </c:ext>
              </c:extLst>
            </c:dLbl>
            <c:dLbl>
              <c:idx val="3"/>
              <c:layout>
                <c:manualLayout>
                  <c:x val="0.19804835236027454"/>
                  <c:y val="-9.9623359106381218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54.36%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49612603305787"/>
                      <c:h val="0.209862527275618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94F8-439A-8002-0227496AAAE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46923534020871266"/>
                      <c:h val="0.208794136227670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72B-49B5-8191-7BEE4F75AC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경기천년제목 Bold" pitchFamily="18" charset="-127"/>
                    <a:ea typeface="경기천년제목 Bold" pitchFamily="18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매우불만족</c:v>
                </c:pt>
                <c:pt idx="1">
                  <c:v>불만족</c:v>
                </c:pt>
                <c:pt idx="2">
                  <c:v>보통</c:v>
                </c:pt>
                <c:pt idx="3">
                  <c:v>만족</c:v>
                </c:pt>
                <c:pt idx="4">
                  <c:v>매우만족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</c:v>
                </c:pt>
                <c:pt idx="1">
                  <c:v>2.5</c:v>
                </c:pt>
                <c:pt idx="2">
                  <c:v>33.799999999999997</c:v>
                </c:pt>
                <c:pt idx="3">
                  <c:v>48.8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B-49B5-8191-7BEE4F75A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725583064855021E-2"/>
          <c:y val="0.81137469920205174"/>
          <c:w val="0.83631285894382967"/>
          <c:h val="0.18862530079794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50" b="0" i="0" u="none" strike="noStrike" kern="1200" baseline="0">
              <a:solidFill>
                <a:schemeClr val="tx1"/>
              </a:solidFill>
              <a:latin typeface="코어 고딕 E 1 Thin" pitchFamily="34" charset="-127"/>
              <a:ea typeface="코어 고딕 E 1 Thin" pitchFamily="34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rgbClr val="EAE2E8"/>
    </a:solidFill>
    <a:ln w="635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200">
          <a:latin typeface="경기천년제목 Bold" pitchFamily="18" charset="-127"/>
          <a:ea typeface="경기천년제목 Bold" pitchFamily="18" charset="-127"/>
        </a:defRPr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코어 고딕 E 1 Thin" pitchFamily="34" charset="-127"/>
                <a:ea typeface="코어 고딕 E 1 Thin" pitchFamily="34" charset="-127"/>
              </a:defRPr>
            </a:pP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[</a:t>
            </a:r>
            <a:r>
              <a:rPr lang="ko-KR" altLang="en-US" sz="1200" dirty="0">
                <a:latin typeface="코어 고딕 E 1 Thin" pitchFamily="34" charset="-127"/>
                <a:ea typeface="코어 고딕 E 1 Thin" pitchFamily="34" charset="-127"/>
              </a:rPr>
              <a:t>직원의 친절도</a:t>
            </a:r>
            <a:r>
              <a:rPr lang="en-US" altLang="ko-KR" sz="1200" dirty="0">
                <a:latin typeface="코어 고딕 E 1 Thin" pitchFamily="34" charset="-127"/>
                <a:ea typeface="코어 고딕 E 1 Thin" pitchFamily="34" charset="-127"/>
              </a:rPr>
              <a:t>]</a:t>
            </a:r>
            <a:endParaRPr lang="ko-KR" altLang="en-US" sz="1200" dirty="0">
              <a:latin typeface="코어 고딕 E 1 Thin" pitchFamily="34" charset="-127"/>
              <a:ea typeface="코어 고딕 E 1 Thin" pitchFamily="34" charset="-127"/>
            </a:endParaRPr>
          </a:p>
        </c:rich>
      </c:tx>
      <c:layout>
        <c:manualLayout>
          <c:xMode val="edge"/>
          <c:yMode val="edge"/>
          <c:x val="0.20130556099928146"/>
          <c:y val="8.634856744966966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3638119768191"/>
          <c:y val="0.23464133348744626"/>
          <c:w val="0.74463077540431333"/>
          <c:h val="0.6310340510916354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친절도</c:v>
                </c:pt>
              </c:strCache>
            </c:strRef>
          </c:tx>
          <c:explosion val="10"/>
          <c:dLbls>
            <c:dLbl>
              <c:idx val="0"/>
              <c:layout>
                <c:manualLayout>
                  <c:x val="-0.11775712272646677"/>
                  <c:y val="-7.8478837756378352E-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1.48%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72460035275343"/>
                      <c:h val="0.192420548367994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D3A4-470A-80CD-A692A6540F9E}"/>
                </c:ext>
              </c:extLst>
            </c:dLbl>
            <c:dLbl>
              <c:idx val="1"/>
              <c:layout>
                <c:manualLayout>
                  <c:x val="3.8710956820366363E-2"/>
                  <c:y val="-2.8881836694611272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1.71%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9871590283414"/>
                      <c:h val="0.1267800104256962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3B3-47BC-94FF-4EA96CF0CDD3}"/>
                </c:ext>
              </c:extLst>
            </c:dLbl>
            <c:dLbl>
              <c:idx val="2"/>
              <c:layout>
                <c:manualLayout>
                  <c:x val="-1.7577013167595211E-2"/>
                  <c:y val="-7.340295611313509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23.6%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48696772026093"/>
                      <c:h val="9.855457911050795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3A4-470A-80CD-A692A6540F9E}"/>
                </c:ext>
              </c:extLst>
            </c:dLbl>
            <c:dLbl>
              <c:idx val="3"/>
              <c:layout>
                <c:manualLayout>
                  <c:x val="2.6666480024636695E-2"/>
                  <c:y val="-0.2381248957061194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46.41%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703453810763647"/>
                      <c:h val="0.2262254254082782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D3A4-470A-80CD-A692A6540F9E}"/>
                </c:ext>
              </c:extLst>
            </c:dLbl>
            <c:dLbl>
              <c:idx val="4"/>
              <c:layout>
                <c:manualLayout>
                  <c:x val="0.12148063122334518"/>
                  <c:y val="-6.9712983240619461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26.8%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22010694588314"/>
                      <c:h val="0.1019772643032135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3A4-470A-80CD-A692A6540F9E}"/>
                </c:ext>
              </c:extLst>
            </c:dLbl>
            <c:dLbl>
              <c:idx val="5"/>
              <c:layout>
                <c:manualLayout>
                  <c:x val="0.18327314127868455"/>
                  <c:y val="4.9945877936657251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/>
                      <a:t>28%</a:t>
                    </a:r>
                    <a:endParaRPr lang="en-US" altLang="ko-KR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3A4-470A-80CD-A692A6540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경기천년제목 Bold" pitchFamily="18" charset="-127"/>
                    <a:ea typeface="경기천년제목 Bold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매우불만족</c:v>
                </c:pt>
                <c:pt idx="1">
                  <c:v>불만족</c:v>
                </c:pt>
                <c:pt idx="2">
                  <c:v>보통</c:v>
                </c:pt>
                <c:pt idx="3">
                  <c:v>만족</c:v>
                </c:pt>
                <c:pt idx="4">
                  <c:v>매우만족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1.48</c:v>
                </c:pt>
                <c:pt idx="1">
                  <c:v>1.71</c:v>
                </c:pt>
                <c:pt idx="2">
                  <c:v>23.6</c:v>
                </c:pt>
                <c:pt idx="3">
                  <c:v>46.41</c:v>
                </c:pt>
                <c:pt idx="4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4-470A-80CD-A692A6540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1"/>
      <c:txPr>
        <a:bodyPr/>
        <a:lstStyle/>
        <a:p>
          <a:pPr>
            <a:defRPr sz="850">
              <a:latin typeface="코어 고딕 E 1 Thin" pitchFamily="34" charset="-127"/>
              <a:ea typeface="코어 고딕 E 1 Thin" pitchFamily="34" charset="-127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accent5">
        <a:lumMod val="20000"/>
        <a:lumOff val="80000"/>
      </a:schemeClr>
    </a:solidFill>
    <a:ln>
      <a:solidFill>
        <a:prstClr val="black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A046F-1224-4A20-AF28-C5BD53FC301F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AFB23-2974-4262-B4B7-A4E5E5A8274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28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B7D60C-4B71-4267-B778-34272788B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751B86-A566-4D83-8B73-55BCA7FC3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0B5842-A42F-4579-982A-BFC03FAB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B77641-8634-4879-8AE6-154F7AFD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504382-48F3-4763-BB99-5485F909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07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D061C-7C80-4723-933F-93BA97979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5C2B6A3-972B-4135-99F9-CDB637E6C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BDC33F-1046-44C0-A225-0BEE1A20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151689-6F58-46DF-B66E-40A4D49B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27BDE5-8581-425B-A81C-07281DE4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39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FC45B0B-583A-43E8-A3EC-73A527382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59062BF-E925-4F54-B13B-5D759259C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C80EA-3C14-4327-9AE4-1B6018E4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2F2889-1DB4-47DA-8419-7E5C7F75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8C6F93-41C2-488D-832D-FBF0361D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079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7CDC74-9AD4-44DE-9E43-F9C6EABF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9D62A4-CBD9-417E-95CB-965461943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89FCBF-96FB-455D-B2CC-1142EF12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8FEC6C-95D1-4208-9995-8DD552B0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417DC8-59B4-4E26-9C0A-8EC3C679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08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6F3927-276A-47FA-AEA5-F242D332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21036F-8105-4BD9-9C19-3BA64F267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FF5FD6-8359-4E5F-A36A-F7AA3B5B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FC6B0A-2615-4762-99D1-D2FE754E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B13203-F978-4289-A8D8-838F4D16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73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40EA3E-2AFD-44C4-99C7-139137441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0C27B7-C936-4446-9AA6-C5F5BB1A2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853B66-6C0F-49BD-8ABB-2EA3CAA8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DD8B2F7-F6A0-45B9-BC0A-8A7F804CC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F63572-E826-4B97-BD4E-A1F1D54E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952BCF-1072-422A-88A1-D85AE641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4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82A1D7-1566-446B-8D7C-8E247FB09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8E2F01-7807-481B-B6B9-B785E389E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53EC3C6-C7DA-4DF2-89F8-641062B64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CC686DB-BDBF-4E29-8A30-9A995284D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319510E-738C-493B-8199-DEE0462EE4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5D11A37-9675-446C-8CBB-EF1D8F51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2F3DC69-6ED3-41BB-875F-46DD9938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7B0293D-4A0F-4EB1-A802-2F8D9F45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48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72332-0293-40DA-99EA-555D9F46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076DB8-02E7-4448-AE6D-BEF8103C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48DD869-1212-46A8-BEA1-A79B077B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33EFC3-D2C4-4337-BB95-A67EBEDC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4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9F0022A-CE85-40CB-9EBA-D053A3BA0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5CE91A9-3B76-4500-AC70-5186D80D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1E7285B-47F0-4C55-B88A-D6D8DADE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467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DBFCCF-36CA-499C-AB3C-FD22414E6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B74BD3-0D83-407E-968E-651A0FF1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504BB0-0F9C-4595-A8A5-61EF7C8FD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EDF3D3-0B75-438E-AF46-8FEF4860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6C6516-3426-4803-9427-C8A2D8BE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7F9F6DC-1F58-4C5A-A1BF-444E87D0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498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C2D42-3165-489A-9F3B-7D07F0C8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D754BF1-3318-443D-B2B2-A6B877868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743DD1-8EF7-4C4C-8810-9E4C9130B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91CC7BA-3839-4B02-9E00-BBB4C5BF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9D5AAB-4489-4E77-921C-993ADA05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04AC37-DDD4-40B0-ABC7-563671CB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76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829EBD5-7931-41DA-98CE-ACDCE539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73F22E0-8551-4A4D-A262-6C8D4F6FF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1F8573-AD02-4A9B-812B-55B51B0DF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DEE-297A-4E1B-948E-4CEFD29F9D84}" type="datetimeFigureOut">
              <a:rPr lang="ko-KR" altLang="en-US" smtClean="0"/>
              <a:pPr/>
              <a:t>2023-05-25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F2A0D1-B54F-49DE-A584-FC4CAF50A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F02086-2291-4785-BF6A-2AD7AA4C8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49D8-AB62-44DD-B177-7D6623F203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7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590993"/>
            <a:ext cx="6858000" cy="530773"/>
          </a:xfrm>
        </p:spPr>
        <p:txBody>
          <a:bodyPr>
            <a:noAutofit/>
          </a:bodyPr>
          <a:lstStyle/>
          <a:p>
            <a:pPr algn="ctr"/>
            <a:br>
              <a:rPr lang="en-US" altLang="ko-KR" sz="3600" dirty="0">
                <a:solidFill>
                  <a:srgbClr val="002060"/>
                </a:solidFill>
                <a:latin typeface="경기천년제목 Bold" pitchFamily="18" charset="-127"/>
                <a:ea typeface="경기천년제목 Bold" pitchFamily="18" charset="-127"/>
              </a:rPr>
            </a:br>
            <a:r>
              <a:rPr lang="en-US" altLang="ko-KR" sz="3600" b="1" dirty="0">
                <a:latin typeface="코어 고딕 D 6 Bold" pitchFamily="34" charset="-127"/>
                <a:ea typeface="코어 고딕 D 6 Bold" pitchFamily="34" charset="-127"/>
              </a:rPr>
              <a:t>2022</a:t>
            </a:r>
            <a:r>
              <a:rPr lang="ko-KR" altLang="en-US" sz="3600" b="1" dirty="0">
                <a:latin typeface="코어 고딕 D 6 Bold" pitchFamily="34" charset="-127"/>
                <a:ea typeface="코어 고딕 D 6 Bold" pitchFamily="34" charset="-127"/>
              </a:rPr>
              <a:t>년</a:t>
            </a:r>
            <a:r>
              <a:rPr lang="ko-KR" altLang="en-US" sz="2400" b="1" dirty="0">
                <a:latin typeface="코어 고딕 D 6 Bold" pitchFamily="34" charset="-127"/>
                <a:ea typeface="코어 고딕 D 6 Bold" pitchFamily="34" charset="-127"/>
              </a:rPr>
              <a:t>  </a:t>
            </a:r>
            <a:br>
              <a:rPr lang="en-US" altLang="ko-KR" sz="2400" b="1" dirty="0">
                <a:latin typeface="코어 고딕 D 6 Bold" pitchFamily="34" charset="-127"/>
                <a:ea typeface="코어 고딕 D 6 Bold" pitchFamily="34" charset="-127"/>
              </a:rPr>
            </a:br>
            <a:r>
              <a:rPr lang="ko-KR" altLang="en-US" sz="3200" b="1" dirty="0">
                <a:latin typeface="코어 고딕 D 6 Bold" pitchFamily="34" charset="-127"/>
                <a:ea typeface="코어 고딕 D 6 Bold" pitchFamily="34" charset="-127"/>
              </a:rPr>
              <a:t>의료서비스 만족도</a:t>
            </a:r>
            <a:r>
              <a:rPr lang="ko-KR" altLang="en-US" sz="2000" b="1" dirty="0">
                <a:latin typeface="코어 고딕 D 6 Bold" pitchFamily="34" charset="-127"/>
                <a:ea typeface="코어 고딕 D 6 Bold" pitchFamily="34" charset="-127"/>
              </a:rPr>
              <a:t>  </a:t>
            </a:r>
            <a:r>
              <a:rPr lang="ko-KR" altLang="en-US" sz="3200" b="1" dirty="0">
                <a:latin typeface="코어 고딕 D 6 Bold" pitchFamily="34" charset="-127"/>
                <a:ea typeface="코어 고딕 D 6 Bold" pitchFamily="34" charset="-127"/>
              </a:rPr>
              <a:t>조사 결과 공고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1048" y="2091807"/>
            <a:ext cx="6858000" cy="741082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ko-KR" altLang="en-US" sz="3500" b="1" dirty="0">
                <a:latin typeface="맑은 고딕" pitchFamily="50" charset="-127"/>
                <a:ea typeface="맑은 고딕" pitchFamily="50" charset="-127"/>
              </a:rPr>
              <a:t>의료의 질적 향상을 위하여 본원에서 실시한 의료서비스 만족도 조사에  대한                     </a:t>
            </a:r>
            <a:endParaRPr lang="en-US" altLang="ko-KR" sz="3500" b="1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3500" b="1" dirty="0">
                <a:latin typeface="맑은 고딕" pitchFamily="50" charset="-127"/>
                <a:ea typeface="맑은 고딕" pitchFamily="50" charset="-127"/>
              </a:rPr>
              <a:t>    결과를 알려드립니다</a:t>
            </a:r>
            <a:r>
              <a:rPr lang="en-US" altLang="ko-KR" sz="3500" b="1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2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조사기간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: 11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월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일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~ 11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30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일</a:t>
            </a:r>
            <a:endParaRPr lang="en-US" altLang="ko-KR" sz="2200" b="1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조사대상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환자 또는 보호자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(80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명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조사방법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무기명 설문조사 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(5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점 척도</a:t>
            </a: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altLang="ko-KR" sz="2200" b="1" dirty="0">
                <a:latin typeface="맑은 고딕" pitchFamily="50" charset="-127"/>
                <a:ea typeface="맑은 고딕" pitchFamily="50" charset="-127"/>
              </a:rPr>
              <a:t>4. </a:t>
            </a:r>
            <a:r>
              <a:rPr lang="ko-KR" altLang="en-US" sz="2200" b="1" dirty="0">
                <a:latin typeface="맑은 고딕" pitchFamily="50" charset="-127"/>
                <a:ea typeface="맑은 고딕" pitchFamily="50" charset="-127"/>
              </a:rPr>
              <a:t>설문내용</a:t>
            </a:r>
            <a:endParaRPr lang="en-US" altLang="ko-KR" sz="2200" b="1" dirty="0">
              <a:latin typeface="맑은 고딕" pitchFamily="50" charset="-127"/>
              <a:ea typeface="맑은 고딕" pitchFamily="50" charset="-127"/>
            </a:endParaRPr>
          </a:p>
          <a:p>
            <a:pPr marL="180000" indent="0">
              <a:lnSpc>
                <a:spcPct val="120000"/>
              </a:lnSpc>
              <a:spcBef>
                <a:spcPts val="150"/>
              </a:spcBef>
              <a:buFont typeface="Wingdings 2"/>
              <a:buAutoNum type="arabicParenR"/>
            </a:pP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 병원 환경 시설에 대한 만족도</a:t>
            </a: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180000" indent="0">
              <a:lnSpc>
                <a:spcPct val="120000"/>
              </a:lnSpc>
              <a:spcBef>
                <a:spcPts val="150"/>
              </a:spcBef>
              <a:buFont typeface="Wingdings 2"/>
              <a:buAutoNum type="arabicParenR"/>
            </a:pP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 병원 전반에 대한 만족도</a:t>
            </a: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180000" indent="0">
              <a:lnSpc>
                <a:spcPct val="120000"/>
              </a:lnSpc>
              <a:spcBef>
                <a:spcPts val="150"/>
              </a:spcBef>
              <a:buAutoNum type="arabicParenR"/>
            </a:pP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 병원 직원의 친절성에 대한 만족도</a:t>
            </a: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180000" indent="17463">
              <a:lnSpc>
                <a:spcPct val="120000"/>
              </a:lnSpc>
              <a:spcBef>
                <a:spcPts val="150"/>
              </a:spcBef>
              <a:buAutoNum type="arabicParenR"/>
            </a:pPr>
            <a:r>
              <a:rPr lang="ko-KR" altLang="en-US" sz="2000" spc="-100" dirty="0">
                <a:latin typeface="맑은 고딕" pitchFamily="50" charset="-127"/>
                <a:ea typeface="맑은 고딕" pitchFamily="50" charset="-127"/>
              </a:rPr>
              <a:t>  환자에 대한 관심과 서비스에 대한 만족도</a:t>
            </a:r>
            <a:endParaRPr lang="en-US" altLang="ko-KR" sz="2000" spc="-100" dirty="0">
              <a:latin typeface="맑은 고딕" pitchFamily="50" charset="-127"/>
              <a:ea typeface="맑은 고딕" pitchFamily="50" charset="-127"/>
            </a:endParaRPr>
          </a:p>
          <a:p>
            <a:pPr marL="180000" indent="17463">
              <a:lnSpc>
                <a:spcPct val="120000"/>
              </a:lnSpc>
              <a:spcBef>
                <a:spcPts val="150"/>
              </a:spcBef>
              <a:buAutoNum type="arabicParenR"/>
            </a:pPr>
            <a:r>
              <a:rPr lang="en-US" altLang="ko-KR" sz="20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dirty="0" err="1">
                <a:latin typeface="맑은 고딕" pitchFamily="50" charset="-127"/>
                <a:ea typeface="맑은 고딕" pitchFamily="50" charset="-127"/>
              </a:rPr>
              <a:t>영양실에</a:t>
            </a:r>
            <a:r>
              <a:rPr lang="ko-KR" altLang="en-US" sz="2000" dirty="0">
                <a:latin typeface="맑은 고딕" pitchFamily="50" charset="-127"/>
                <a:ea typeface="맑은 고딕" pitchFamily="50" charset="-127"/>
              </a:rPr>
              <a:t> 대한 전반적 만족도  </a:t>
            </a: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AutoNum type="arabicParenR"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20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endParaRPr lang="en-US" altLang="ko-KR" sz="18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r>
              <a:rPr lang="ko-KR" altLang="en-US" sz="2300" dirty="0">
                <a:latin typeface="맑은 고딕" pitchFamily="50" charset="-127"/>
                <a:ea typeface="맑은 고딕" pitchFamily="50" charset="-127"/>
              </a:rPr>
              <a:t>   본원은 만족도 조사결과를 토대로 고객님들의 의견을 적극 반영할 것이며</a:t>
            </a:r>
            <a:r>
              <a:rPr lang="en-US" altLang="ko-KR" sz="23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300" dirty="0">
                <a:latin typeface="맑은 고딕" pitchFamily="50" charset="-127"/>
                <a:ea typeface="맑은 고딕" pitchFamily="50" charset="-127"/>
              </a:rPr>
              <a:t>어르신들의</a:t>
            </a:r>
            <a:endParaRPr lang="en-US" altLang="ko-KR" sz="2300" dirty="0">
              <a:latin typeface="맑은 고딕" pitchFamily="50" charset="-127"/>
              <a:ea typeface="맑은 고딕" pitchFamily="50" charset="-127"/>
            </a:endParaRPr>
          </a:p>
          <a:p>
            <a:pPr marL="0" indent="0">
              <a:buNone/>
            </a:pPr>
            <a:r>
              <a:rPr lang="ko-KR" altLang="en-US" sz="2300" dirty="0">
                <a:latin typeface="맑은 고딕" pitchFamily="50" charset="-127"/>
                <a:ea typeface="맑은 고딕" pitchFamily="50" charset="-127"/>
              </a:rPr>
              <a:t>   의료서비스 질 향상을 위하여 더욱 노력하겠습니다</a:t>
            </a:r>
            <a:r>
              <a:rPr lang="en-US" altLang="ko-KR" sz="2300" dirty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700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ctr">
              <a:buNone/>
            </a:pPr>
            <a:endParaRPr lang="en-US" altLang="ko-KR" sz="20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ctr">
              <a:buNone/>
            </a:pP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                 설문에 </a:t>
            </a:r>
            <a:r>
              <a:rPr lang="ko-KR" altLang="en-US" sz="2500" b="1" dirty="0" err="1">
                <a:latin typeface="맑은 고딕" pitchFamily="50" charset="-127"/>
                <a:ea typeface="맑은 고딕" pitchFamily="50" charset="-127"/>
              </a:rPr>
              <a:t>응해주신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 보호자님들께 감사드립니다</a:t>
            </a:r>
            <a:r>
              <a:rPr lang="en-US" altLang="ko-KR" sz="2500" b="1" dirty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2500" b="1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500" b="1" dirty="0"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ctr">
              <a:buNone/>
            </a:pPr>
            <a:endParaRPr lang="ko-KR" altLang="en-US" sz="1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2064528" y="9320159"/>
            <a:ext cx="41662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600" b="1" dirty="0">
                <a:latin typeface="코어 고딕 D 6 Bold" pitchFamily="34" charset="-127"/>
                <a:ea typeface="코어 고딕 D 6 Bold" pitchFamily="34" charset="-127"/>
              </a:rPr>
              <a:t>경 기 도 </a:t>
            </a:r>
            <a:r>
              <a:rPr lang="ko-KR" altLang="en-US" sz="1600" b="1" dirty="0" err="1">
                <a:latin typeface="코어 고딕 D 6 Bold" pitchFamily="34" charset="-127"/>
                <a:ea typeface="코어 고딕 D 6 Bold" pitchFamily="34" charset="-127"/>
              </a:rPr>
              <a:t>립</a:t>
            </a:r>
            <a:r>
              <a:rPr lang="ko-KR" altLang="en-US" sz="1600" b="1" dirty="0">
                <a:latin typeface="코어 고딕 D 6 Bold" pitchFamily="34" charset="-127"/>
                <a:ea typeface="코어 고딕 D 6 Bold" pitchFamily="34" charset="-127"/>
              </a:rPr>
              <a:t> 노 인 전 문 용 인 병 원 </a:t>
            </a: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3003315086"/>
              </p:ext>
            </p:extLst>
          </p:nvPr>
        </p:nvGraphicFramePr>
        <p:xfrm>
          <a:off x="2357430" y="5343044"/>
          <a:ext cx="2143140" cy="270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차트 13"/>
          <p:cNvGraphicFramePr/>
          <p:nvPr>
            <p:extLst>
              <p:ext uri="{D42A27DB-BD31-4B8C-83A1-F6EECF244321}">
                <p14:modId xmlns:p14="http://schemas.microsoft.com/office/powerpoint/2010/main" val="3218792352"/>
              </p:ext>
            </p:extLst>
          </p:nvPr>
        </p:nvGraphicFramePr>
        <p:xfrm>
          <a:off x="4545788" y="5358656"/>
          <a:ext cx="2169360" cy="270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차트 14"/>
          <p:cNvGraphicFramePr/>
          <p:nvPr>
            <p:extLst>
              <p:ext uri="{D42A27DB-BD31-4B8C-83A1-F6EECF244321}">
                <p14:modId xmlns:p14="http://schemas.microsoft.com/office/powerpoint/2010/main" val="2197452413"/>
              </p:ext>
            </p:extLst>
          </p:nvPr>
        </p:nvGraphicFramePr>
        <p:xfrm>
          <a:off x="2887476" y="2690684"/>
          <a:ext cx="1944216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차트 15"/>
          <p:cNvGraphicFramePr/>
          <p:nvPr>
            <p:extLst>
              <p:ext uri="{D42A27DB-BD31-4B8C-83A1-F6EECF244321}">
                <p14:modId xmlns:p14="http://schemas.microsoft.com/office/powerpoint/2010/main" val="1712030820"/>
              </p:ext>
            </p:extLst>
          </p:nvPr>
        </p:nvGraphicFramePr>
        <p:xfrm>
          <a:off x="4941168" y="2690683"/>
          <a:ext cx="1797104" cy="249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차트 16"/>
          <p:cNvGraphicFramePr/>
          <p:nvPr>
            <p:extLst>
              <p:ext uri="{D42A27DB-BD31-4B8C-83A1-F6EECF244321}">
                <p14:modId xmlns:p14="http://schemas.microsoft.com/office/powerpoint/2010/main" val="1103915322"/>
              </p:ext>
            </p:extLst>
          </p:nvPr>
        </p:nvGraphicFramePr>
        <p:xfrm>
          <a:off x="142852" y="5343044"/>
          <a:ext cx="2143140" cy="2708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9" name="Picture 2">
            <a:extLst>
              <a:ext uri="{FF2B5EF4-FFF2-40B4-BE49-F238E27FC236}">
                <a16:creationId xmlns:a16="http://schemas.microsoft.com/office/drawing/2014/main" id="{3C207FEF-8AF7-43E8-8584-BEE46E52635C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28853" t="39530" r="42622" b="29116"/>
          <a:stretch>
            <a:fillRect/>
          </a:stretch>
        </p:blipFill>
        <p:spPr>
          <a:xfrm>
            <a:off x="1700808" y="9358675"/>
            <a:ext cx="287909" cy="28790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F0F387-0251-4D87-9CAE-0B87B7A014E4}"/>
              </a:ext>
            </a:extLst>
          </p:cNvPr>
          <p:cNvSpPr txBox="1"/>
          <p:nvPr/>
        </p:nvSpPr>
        <p:spPr>
          <a:xfrm>
            <a:off x="5152632" y="342573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10%</a:t>
            </a:r>
            <a:endParaRPr lang="ko-KR" altLang="en-US" sz="10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DDD83F3-9369-4858-9987-F0745D77BA34}"/>
              </a:ext>
            </a:extLst>
          </p:cNvPr>
          <p:cNvSpPr/>
          <p:nvPr/>
        </p:nvSpPr>
        <p:spPr>
          <a:xfrm>
            <a:off x="0" y="200472"/>
            <a:ext cx="684695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2ACE86-04FA-439C-90C6-83CF838EA27A}"/>
              </a:ext>
            </a:extLst>
          </p:cNvPr>
          <p:cNvSpPr txBox="1"/>
          <p:nvPr/>
        </p:nvSpPr>
        <p:spPr>
          <a:xfrm>
            <a:off x="5383980" y="3322935"/>
            <a:ext cx="65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4.76%</a:t>
            </a:r>
            <a:endParaRPr lang="ko-KR" altLang="en-US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4525D5-C4F3-4650-B77C-99E5434E5433}"/>
              </a:ext>
            </a:extLst>
          </p:cNvPr>
          <p:cNvSpPr txBox="1"/>
          <p:nvPr/>
        </p:nvSpPr>
        <p:spPr>
          <a:xfrm>
            <a:off x="3521197" y="3178756"/>
            <a:ext cx="8776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0.54%</a:t>
            </a:r>
            <a:endParaRPr lang="ko-KR" altLang="en-US" sz="1100" dirty="0"/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03961DA3-A834-4D77-9003-142965A73FF6}"/>
              </a:ext>
            </a:extLst>
          </p:cNvPr>
          <p:cNvCxnSpPr>
            <a:cxnSpLocks/>
          </p:cNvCxnSpPr>
          <p:nvPr/>
        </p:nvCxnSpPr>
        <p:spPr>
          <a:xfrm flipH="1" flipV="1">
            <a:off x="3861048" y="3425831"/>
            <a:ext cx="88936" cy="87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50BE06C-0577-45F4-A2CE-89B6D0EC1505}"/>
              </a:ext>
            </a:extLst>
          </p:cNvPr>
          <p:cNvSpPr txBox="1"/>
          <p:nvPr/>
        </p:nvSpPr>
        <p:spPr>
          <a:xfrm>
            <a:off x="3913924" y="3445929"/>
            <a:ext cx="65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8.41%</a:t>
            </a:r>
            <a:endParaRPr lang="ko-KR" altLang="en-US" sz="1100" dirty="0"/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6E8C8775-3ED2-47A5-B4B0-3DAC20ACCCB8}"/>
              </a:ext>
            </a:extLst>
          </p:cNvPr>
          <p:cNvCxnSpPr/>
          <p:nvPr/>
        </p:nvCxnSpPr>
        <p:spPr>
          <a:xfrm flipH="1" flipV="1">
            <a:off x="1196752" y="6105128"/>
            <a:ext cx="8967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EEAF97D2-AD51-4CB1-A3CC-FB5826D0A474}"/>
              </a:ext>
            </a:extLst>
          </p:cNvPr>
          <p:cNvCxnSpPr/>
          <p:nvPr/>
        </p:nvCxnSpPr>
        <p:spPr>
          <a:xfrm flipV="1">
            <a:off x="5661248" y="6249144"/>
            <a:ext cx="128692" cy="7200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12051</TotalTime>
  <Words>202</Words>
  <Application>Microsoft Office PowerPoint</Application>
  <PresentationFormat>A4 용지(210x297mm)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경기천년제목 Bold</vt:lpstr>
      <vt:lpstr>맑은 고딕</vt:lpstr>
      <vt:lpstr>코어 고딕 D 6 Bold</vt:lpstr>
      <vt:lpstr>코어 고딕 E 1 Thin</vt:lpstr>
      <vt:lpstr>Arial</vt:lpstr>
      <vt:lpstr>Wingdings 2</vt:lpstr>
      <vt:lpstr>Office 테마</vt:lpstr>
      <vt:lpstr> 2022년   의료서비스 만족도  조사 결과 공고</vt:lpstr>
    </vt:vector>
  </TitlesOfParts>
  <Company>용인병원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용인병원</dc:creator>
  <cp:lastModifiedBy>이 진연</cp:lastModifiedBy>
  <cp:revision>122</cp:revision>
  <cp:lastPrinted>2023-05-25T04:31:06Z</cp:lastPrinted>
  <dcterms:created xsi:type="dcterms:W3CDTF">2015-09-03T08:15:03Z</dcterms:created>
  <dcterms:modified xsi:type="dcterms:W3CDTF">2023-05-25T04:31:58Z</dcterms:modified>
</cp:coreProperties>
</file>